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9" r:id="rId6"/>
    <p:sldId id="271" r:id="rId7"/>
    <p:sldId id="262" r:id="rId8"/>
    <p:sldId id="263" r:id="rId9"/>
    <p:sldId id="264" r:id="rId10"/>
    <p:sldId id="272" r:id="rId11"/>
    <p:sldId id="265" r:id="rId12"/>
    <p:sldId id="273" r:id="rId13"/>
    <p:sldId id="274" r:id="rId14"/>
    <p:sldId id="289" r:id="rId15"/>
    <p:sldId id="266" r:id="rId16"/>
    <p:sldId id="267" r:id="rId17"/>
    <p:sldId id="285" r:id="rId18"/>
    <p:sldId id="284" r:id="rId19"/>
    <p:sldId id="270" r:id="rId20"/>
  </p:sldIdLst>
  <p:sldSz cx="9144000" cy="5143500"/>
  <p:notesSz cx="6858000" cy="9144000"/>
  <p:embeddedFontLst>
    <p:embeddedFont>
      <p:font typeface="Montserrat" panose="00000500000000000000"/>
      <p:regular r:id="rId24"/>
    </p:embeddedFont>
    <p:embeddedFont>
      <p:font typeface="Lato" panose="020F0502020204030203"/>
      <p:regular r:id="rId25"/>
    </p:embeddedFont>
    <p:embeddedFont>
      <p:font typeface="Lato" panose="020F0502020204030203" charset="0"/>
      <p:regular r:id="rId26"/>
    </p:embeddedFont>
    <p:embeddedFont>
      <p:font typeface="Roboto" panose="0200000000000000000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5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726DA7F-F45C-4520-A605-4B5BE7A99D38}" styleName="Table_0">
    <a:wholeTbl>
      <a:tcTxStyle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87997393_0_11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87997393_0_11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87997393_0_1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f87997393_0_1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7997393_0_15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7997393_0_1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87997393_0_10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87997393_0_10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1725a6769_0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1725a6769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1725a676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1725a676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12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12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1725a6769_0_5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1725a6769_0_5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1725a676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1725a676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1297500" y="27056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Request Broadcast Portal Intra RU-III</a:t>
            </a:r>
            <a:endParaRPr sz="3600"/>
          </a:p>
        </p:txBody>
      </p:sp>
      <p:sp>
        <p:nvSpPr>
          <p:cNvPr id="229" name="Google Shape;229;p17"/>
          <p:cNvSpPr txBox="1"/>
          <p:nvPr>
            <p:ph type="subTitle" idx="4294967295"/>
          </p:nvPr>
        </p:nvSpPr>
        <p:spPr>
          <a:xfrm>
            <a:off x="481330" y="3463290"/>
            <a:ext cx="5835015" cy="1521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Jessica Julia Paradina Siregar (09021281722032)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Ridha Ayu Salsabila (09021281722034)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Stefany Naomi Bertauli Simanjuntak (090213817221</a:t>
            </a:r>
            <a:r>
              <a:rPr lang="en-US" altLang="en-GB"/>
              <a:t>40</a:t>
            </a:r>
            <a:r>
              <a:rPr lang="en-GB"/>
              <a:t>)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Placeholder 4"/>
          <p:cNvSpPr/>
          <p:nvPr>
            <p:ph type="body" idx="1"/>
          </p:nvPr>
        </p:nvSpPr>
        <p:spPr>
          <a:xfrm>
            <a:off x="5888355" y="2735580"/>
            <a:ext cx="3176270" cy="387350"/>
          </a:xfrm>
        </p:spPr>
        <p:txBody>
          <a:bodyPr/>
          <a:p>
            <a:pPr marL="158750" indent="0">
              <a:buNone/>
            </a:pPr>
            <a:r>
              <a:rPr lang="en-US" sz="1600">
                <a:solidFill>
                  <a:schemeClr val="bg1"/>
                </a:solidFill>
              </a:rPr>
              <a:t>MELIHAT PERMINTAAN REQUEST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040" y="1089025"/>
            <a:ext cx="3950970" cy="3705860"/>
          </a:xfrm>
          <a:prstGeom prst="rect">
            <a:avLst/>
          </a:prstGeom>
        </p:spPr>
      </p:pic>
      <p:sp>
        <p:nvSpPr>
          <p:cNvPr id="392" name="Google Shape;392;p26"/>
          <p:cNvSpPr txBox="1"/>
          <p:nvPr>
            <p:ph type="title" idx="2"/>
          </p:nvPr>
        </p:nvSpPr>
        <p:spPr>
          <a:xfrm>
            <a:off x="1290320" y="296545"/>
            <a:ext cx="3349625" cy="511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Activity Diagram</a:t>
            </a:r>
            <a:endParaRPr lang="en-GB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Placeholder 3"/>
          <p:cNvSpPr/>
          <p:nvPr>
            <p:ph type="body" idx="1"/>
          </p:nvPr>
        </p:nvSpPr>
        <p:spPr>
          <a:xfrm>
            <a:off x="6536690" y="2198370"/>
            <a:ext cx="2305050" cy="444500"/>
          </a:xfrm>
        </p:spPr>
        <p:txBody>
          <a:bodyPr/>
          <a:p>
            <a:pPr marL="158750" indent="0" algn="r">
              <a:buNone/>
            </a:pPr>
            <a:r>
              <a:rPr lang="en-US" sz="1600"/>
              <a:t>REQUEST BROADCASTING</a:t>
            </a:r>
            <a:endParaRPr lang="en-US" sz="160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1240790"/>
            <a:ext cx="4371340" cy="3397250"/>
          </a:xfrm>
          <a:prstGeom prst="rect">
            <a:avLst/>
          </a:prstGeom>
        </p:spPr>
      </p:pic>
      <p:sp>
        <p:nvSpPr>
          <p:cNvPr id="8" name="Title 4"/>
          <p:cNvSpPr/>
          <p:nvPr/>
        </p:nvSpPr>
        <p:spPr>
          <a:xfrm>
            <a:off x="2781300" y="82550"/>
            <a:ext cx="3820160" cy="6724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 panose="00000500000000000000"/>
              <a:buNone/>
              <a:defRPr sz="18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algn="ctr"/>
            <a:r>
              <a:rPr lang="en-US" sz="3200"/>
              <a:t>Activity </a:t>
            </a:r>
            <a:r>
              <a:rPr lang="en-US" sz="3200">
                <a:solidFill>
                  <a:schemeClr val="tx1"/>
                </a:solidFill>
              </a:rPr>
              <a:t>Diagram</a:t>
            </a:r>
            <a:endParaRPr 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1763395" y="565785"/>
            <a:ext cx="5161280" cy="938530"/>
          </a:xfrm>
        </p:spPr>
        <p:txBody>
          <a:bodyPr/>
          <a:p>
            <a:r>
              <a:rPr lang="en-US" sz="2400"/>
              <a:t>ENTITY RELATIONSHIP MODEL</a:t>
            </a:r>
            <a:endParaRPr lang="en-US" sz="240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1"/>
          <a:srcRect l="30101" t="33490" r="17654" b="29655"/>
          <a:stretch>
            <a:fillRect/>
          </a:stretch>
        </p:blipFill>
        <p:spPr>
          <a:xfrm>
            <a:off x="2229485" y="1957388"/>
            <a:ext cx="4839970" cy="191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/>
        </p:nvSpPr>
        <p:spPr>
          <a:xfrm>
            <a:off x="812750" y="17168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Insepsi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812750" y="32820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Elaborasi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6548585" y="17422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Transisi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6108700" y="2317115"/>
            <a:ext cx="2294255" cy="597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F</a:t>
            </a: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ase dimana perangkat lunak hasil pengembanga</a:t>
            </a:r>
            <a:r>
              <a:rPr lang="en-US" alt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n</a:t>
            </a: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 didistribusikan kepada pengguna akhir (end-user). </a:t>
            </a:r>
            <a:endParaRPr lang="en-GB"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6548585" y="32566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Konstruksi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6185535" y="3752215"/>
            <a:ext cx="2233295" cy="69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Fase pengembangan perangkat lunak yang menghasilkan produk yang siap untuk digunakan.</a:t>
            </a:r>
            <a:endParaRPr lang="en-US"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406" name="Google Shape;406;p27"/>
          <p:cNvCxnSpPr/>
          <p:nvPr/>
        </p:nvCxnSpPr>
        <p:spPr>
          <a:xfrm flipH="1">
            <a:off x="780745" y="16037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7"/>
          <p:cNvCxnSpPr/>
          <p:nvPr/>
        </p:nvCxnSpPr>
        <p:spPr>
          <a:xfrm flipH="1">
            <a:off x="780842" y="31583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7"/>
          <p:cNvCxnSpPr/>
          <p:nvPr/>
        </p:nvCxnSpPr>
        <p:spPr>
          <a:xfrm flipH="1">
            <a:off x="6101542" y="31583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7"/>
          <p:cNvCxnSpPr/>
          <p:nvPr/>
        </p:nvCxnSpPr>
        <p:spPr>
          <a:xfrm flipH="1">
            <a:off x="780745" y="47218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7"/>
          <p:cNvSpPr/>
          <p:nvPr/>
        </p:nvSpPr>
        <p:spPr>
          <a:xfrm>
            <a:off x="3171573" y="17750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" name="Google Shape;411;p27"/>
          <p:cNvSpPr/>
          <p:nvPr/>
        </p:nvSpPr>
        <p:spPr>
          <a:xfrm rot="5400000">
            <a:off x="3171560" y="17750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27"/>
          <p:cNvSpPr/>
          <p:nvPr/>
        </p:nvSpPr>
        <p:spPr>
          <a:xfrm rot="10800000">
            <a:off x="3171560" y="17750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p27"/>
          <p:cNvSpPr/>
          <p:nvPr/>
        </p:nvSpPr>
        <p:spPr>
          <a:xfrm rot="-5400000">
            <a:off x="3171573" y="17750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4" name="Google Shape;414;p27"/>
          <p:cNvGrpSpPr/>
          <p:nvPr/>
        </p:nvGrpSpPr>
        <p:grpSpPr>
          <a:xfrm>
            <a:off x="3078687" y="2815158"/>
            <a:ext cx="737729" cy="737729"/>
            <a:chOff x="2920647" y="2157958"/>
            <a:chExt cx="827700" cy="827700"/>
          </a:xfrm>
        </p:grpSpPr>
        <p:sp>
          <p:nvSpPr>
            <p:cNvPr id="415" name="Google Shape;415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7" name="Google Shape;417;p27"/>
          <p:cNvSpPr txBox="1"/>
          <p:nvPr/>
        </p:nvSpPr>
        <p:spPr>
          <a:xfrm>
            <a:off x="3199194" y="29971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18" name="Google Shape;418;p27"/>
          <p:cNvGrpSpPr/>
          <p:nvPr/>
        </p:nvGrpSpPr>
        <p:grpSpPr>
          <a:xfrm rot="-5400000">
            <a:off x="4225338" y="3917229"/>
            <a:ext cx="737729" cy="737729"/>
            <a:chOff x="2920647" y="2157958"/>
            <a:chExt cx="827700" cy="827700"/>
          </a:xfrm>
        </p:grpSpPr>
        <p:sp>
          <p:nvSpPr>
            <p:cNvPr id="419" name="Google Shape;419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1" name="Google Shape;421;p27"/>
          <p:cNvSpPr txBox="1"/>
          <p:nvPr/>
        </p:nvSpPr>
        <p:spPr>
          <a:xfrm>
            <a:off x="4320431" y="40852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22" name="Google Shape;422;p27"/>
          <p:cNvGrpSpPr/>
          <p:nvPr/>
        </p:nvGrpSpPr>
        <p:grpSpPr>
          <a:xfrm>
            <a:off x="5313093" y="2814955"/>
            <a:ext cx="737804" cy="737804"/>
            <a:chOff x="5428888" y="2158023"/>
            <a:chExt cx="828900" cy="828900"/>
          </a:xfrm>
        </p:grpSpPr>
        <p:sp>
          <p:nvSpPr>
            <p:cNvPr id="423" name="Google Shape;423;p2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2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5" name="Google Shape;425;p27"/>
          <p:cNvSpPr txBox="1"/>
          <p:nvPr/>
        </p:nvSpPr>
        <p:spPr>
          <a:xfrm>
            <a:off x="5404083" y="29971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03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26" name="Google Shape;426;p27"/>
          <p:cNvGrpSpPr/>
          <p:nvPr/>
        </p:nvGrpSpPr>
        <p:grpSpPr>
          <a:xfrm rot="5400000">
            <a:off x="4193370" y="1684052"/>
            <a:ext cx="737729" cy="737729"/>
            <a:chOff x="2920647" y="2157958"/>
            <a:chExt cx="827700" cy="827700"/>
          </a:xfrm>
        </p:grpSpPr>
        <p:sp>
          <p:nvSpPr>
            <p:cNvPr id="427" name="Google Shape;427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9" name="Google Shape;429;p27"/>
          <p:cNvSpPr txBox="1"/>
          <p:nvPr/>
        </p:nvSpPr>
        <p:spPr>
          <a:xfrm>
            <a:off x="4320431" y="18793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04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3753714" y="23572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Google Shape;399;p27"/>
          <p:cNvSpPr txBox="1"/>
          <p:nvPr/>
        </p:nvSpPr>
        <p:spPr>
          <a:xfrm>
            <a:off x="812800" y="2339340"/>
            <a:ext cx="2243455" cy="55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Mendefinisikan batasan kegiatan, analisis kebutuhan pengguna, dan perancangan awal perangkat lunak.</a:t>
            </a:r>
            <a:endParaRPr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" name="Google Shape;354;p22"/>
          <p:cNvSpPr txBox="1"/>
          <p:nvPr/>
        </p:nvSpPr>
        <p:spPr>
          <a:xfrm>
            <a:off x="786130" y="3935095"/>
            <a:ext cx="2171700" cy="55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Pada fase ini, masalah analisis domain dibuat dan arsitektur proyek mulai mendapatkan bentuk dasarnya.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50" name="Google Shape;350;p22"/>
          <p:cNvSpPr txBox="1"/>
          <p:nvPr>
            <p:ph type="title"/>
          </p:nvPr>
        </p:nvSpPr>
        <p:spPr>
          <a:xfrm>
            <a:off x="1424305" y="1226820"/>
            <a:ext cx="2400300" cy="50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Fase RUP</a:t>
            </a:r>
            <a:endParaRPr lang="en-GB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bldLvl="0" animBg="1"/>
      <p:bldP spid="425" grpId="0"/>
      <p:bldP spid="411" grpId="0" bldLvl="0" animBg="1"/>
      <p:bldP spid="429" grpId="0"/>
      <p:bldP spid="404" grpId="0"/>
      <p:bldP spid="405" grpId="0"/>
      <p:bldP spid="402" grpId="0"/>
      <p:bldP spid="4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/>
          <p:nvPr>
            <p:ph type="title"/>
          </p:nvPr>
        </p:nvSpPr>
        <p:spPr>
          <a:xfrm>
            <a:off x="1311470" y="442645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DATA HASIL PENGUJIAN</a:t>
            </a:r>
            <a:endParaRPr lang="en-US" altLang="en-GB"/>
          </a:p>
        </p:txBody>
      </p:sp>
      <p:sp>
        <p:nvSpPr>
          <p:cNvPr id="437" name="Google Shape;437;p28"/>
          <p:cNvSpPr txBox="1"/>
          <p:nvPr>
            <p:ph type="body" idx="2"/>
          </p:nvPr>
        </p:nvSpPr>
        <p:spPr>
          <a:xfrm>
            <a:off x="2159635" y="1860550"/>
            <a:ext cx="5540375" cy="2007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Pengujian yang dilakukan berupa </a:t>
            </a:r>
            <a:r>
              <a:rPr lang="en-US" alt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</a:t>
            </a:r>
            <a:r>
              <a:rPr 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lack </a:t>
            </a:r>
            <a:r>
              <a:rPr lang="en-US" alt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</a:t>
            </a:r>
            <a:r>
              <a:rPr 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ox </a:t>
            </a:r>
            <a:r>
              <a:rPr lang="en-US" alt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</a:t>
            </a:r>
            <a:r>
              <a:rPr lang="en-GB" b="1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esting</a:t>
            </a: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yang dilakukan setelah proses pembuatan perangkat lunak selesai.</a:t>
            </a:r>
            <a:endParaRPr lang="en-GB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Proses pengujian dilakukan pada 2 sisi yaitu administrator dan user.</a:t>
            </a:r>
            <a:endParaRPr lang="en-US" altLang="en-GB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" grpId="0"/>
      <p:bldP spid="43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317500" y="1784350"/>
            <a:ext cx="3333115" cy="744855"/>
          </a:xfrm>
        </p:spPr>
        <p:txBody>
          <a:bodyPr/>
          <a:p>
            <a:r>
              <a:rPr lang="en-US" sz="2400"/>
              <a:t>FLOWCHART</a:t>
            </a:r>
            <a:endParaRPr lang="en-US" sz="2400"/>
          </a:p>
        </p:txBody>
      </p:sp>
      <p:pic>
        <p:nvPicPr>
          <p:cNvPr id="10" name="Picture 10" descr="flow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9585" y="259398"/>
            <a:ext cx="3910330" cy="4623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886460" y="1239520"/>
            <a:ext cx="4587240" cy="2720340"/>
          </a:xfrm>
        </p:spPr>
        <p:txBody>
          <a:bodyPr/>
          <a:p>
            <a:r>
              <a:rPr lang="en-US"/>
              <a:t>DEMO APLIKASI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1"/>
          <p:cNvSpPr txBox="1"/>
          <p:nvPr>
            <p:ph type="title"/>
          </p:nvPr>
        </p:nvSpPr>
        <p:spPr>
          <a:xfrm>
            <a:off x="1009650" y="1767205"/>
            <a:ext cx="4587240" cy="1609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lang="en-GB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793240" y="393700"/>
            <a:ext cx="603377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RUMUSAN DAN BATASAN MASALAH</a:t>
            </a:r>
            <a:endParaRPr lang="en-GB"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type="body" idx="1"/>
          </p:nvPr>
        </p:nvSpPr>
        <p:spPr>
          <a:xfrm>
            <a:off x="2030095" y="1743710"/>
            <a:ext cx="6001385" cy="80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>
                <a:latin typeface="Lato" panose="020F0502020204030203" charset="0"/>
                <a:cs typeface="Lato" panose="020F0502020204030203" charset="0"/>
                <a:sym typeface="Roboto Lt" pitchFamily="2" charset="0"/>
              </a:rPr>
              <a:t>M</a:t>
            </a:r>
            <a:r>
              <a:rPr>
                <a:latin typeface="Lato" panose="020F0502020204030203" charset="0"/>
                <a:cs typeface="Lato" panose="020F0502020204030203" charset="0"/>
                <a:sym typeface="Roboto Lt" pitchFamily="2" charset="0"/>
              </a:rPr>
              <a:t>e</a:t>
            </a:r>
            <a:r>
              <a:rPr lang="en-US">
                <a:latin typeface="Lato" panose="020F0502020204030203" charset="0"/>
                <a:cs typeface="Lato" panose="020F0502020204030203" charset="0"/>
                <a:sym typeface="Roboto Lt" pitchFamily="2" charset="0"/>
              </a:rPr>
              <a:t>mbangun sistem</a:t>
            </a:r>
            <a:r>
              <a:rPr>
                <a:latin typeface="Lato" panose="020F0502020204030203" charset="0"/>
                <a:cs typeface="Lato" panose="020F0502020204030203" charset="0"/>
                <a:sym typeface="Roboto Lt" pitchFamily="2" charset="0"/>
              </a:rPr>
              <a:t> web yang user-friendly untuk membuat permohonan broadcast pengumuman </a:t>
            </a:r>
            <a:r>
              <a:rPr lang="en-US">
                <a:latin typeface="Lato" panose="020F0502020204030203" charset="0"/>
                <a:cs typeface="Lato" panose="020F0502020204030203" charset="0"/>
                <a:sym typeface="Roboto Lt" pitchFamily="2" charset="0"/>
              </a:rPr>
              <a:t>di portal intra RU-III dan mempermudah administrator dalam mengelola permohonan broadcast.</a:t>
            </a:r>
            <a:endParaRPr>
              <a:solidFill>
                <a:srgbClr val="FFFFFF"/>
              </a:solidFill>
              <a:latin typeface="Lato" panose="020F0502020204030203" charset="0"/>
              <a:cs typeface="Lato" panose="020F0502020204030203" charset="0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Situs dapat menerima permintaan broadcast melalui portal Intra RU-III, tanpa melalui surat elektronik (email).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type="body" idx="1"/>
          </p:nvPr>
        </p:nvSpPr>
        <p:spPr>
          <a:xfrm>
            <a:off x="2030400" y="36368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Situs </a:t>
            </a:r>
            <a:r>
              <a:rPr lang="en-US" altLang="en-GB">
                <a:solidFill>
                  <a:srgbClr val="FFFFFF"/>
                </a:solidFill>
              </a:rPr>
              <a:t>ini</a:t>
            </a:r>
            <a:r>
              <a:rPr lang="en-GB">
                <a:solidFill>
                  <a:srgbClr val="FFFFFF"/>
                </a:solidFill>
              </a:rPr>
              <a:t> hanya dapat dipakai oleh intra RU-III.</a:t>
            </a: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553" name="Google Shape;553;p31"/>
          <p:cNvGrpSpPr/>
          <p:nvPr/>
        </p:nvGrpSpPr>
        <p:grpSpPr>
          <a:xfrm>
            <a:off x="6876415" y="3769995"/>
            <a:ext cx="1604645" cy="1144905"/>
            <a:chOff x="3553042" y="1657806"/>
            <a:chExt cx="3461100" cy="2671532"/>
          </a:xfrm>
        </p:grpSpPr>
        <p:sp>
          <p:nvSpPr>
            <p:cNvPr id="554" name="Google Shape;554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rcRect t="8324"/>
          <a:stretch>
            <a:fillRect/>
          </a:stretch>
        </p:blipFill>
        <p:spPr>
          <a:xfrm>
            <a:off x="6955155" y="3828415"/>
            <a:ext cx="1447800" cy="746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/>
      <p:bldP spid="256" grpId="0" build="p"/>
      <p:bldP spid="255" grpId="1"/>
      <p:bldP spid="256" grpId="1" build="p"/>
      <p:bldP spid="257" grpId="0"/>
      <p:bldP spid="258" grpId="0" build="p"/>
      <p:bldP spid="259" grpId="0"/>
      <p:bldP spid="26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/>
          <p:nvPr>
            <p:ph type="title"/>
          </p:nvPr>
        </p:nvSpPr>
        <p:spPr>
          <a:xfrm>
            <a:off x="1297500" y="466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Sumber Daya Penelitian</a:t>
            </a:r>
            <a:endParaRPr lang="en-US" altLang="en-GB" sz="2800"/>
          </a:p>
        </p:txBody>
      </p:sp>
      <p:sp>
        <p:nvSpPr>
          <p:cNvPr id="512" name="Google Shape;512;p30"/>
          <p:cNvSpPr txBox="1"/>
          <p:nvPr/>
        </p:nvSpPr>
        <p:spPr>
          <a:xfrm>
            <a:off x="1274926" y="266171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PHP</a:t>
            </a:r>
            <a:endParaRPr lang="en-US"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1241425" y="3074670"/>
            <a:ext cx="1393190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script yang terintegrasi dengan HTML dan berada pada server (server side HTML embedded scripting)</a:t>
            </a:r>
            <a:r>
              <a:rPr lang="en-US" altLang="en-GB" sz="9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.</a:t>
            </a:r>
            <a:endParaRPr lang="en-US" altLang="en-GB" sz="9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2689746" y="265219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MySQL</a:t>
            </a:r>
            <a:endParaRPr lang="en-US"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2663190" y="3065145"/>
            <a:ext cx="1202690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salah satu jenis database server yang sangat terkenal dan banyak digunakan untuk membangun aplikasi web yang menggunakan database sebagai sumber dan pengelolaan datanya.</a:t>
            </a:r>
            <a:endParaRPr lang="en-GB" sz="9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8" name="Google Shape;518;p30"/>
          <p:cNvSpPr txBox="1"/>
          <p:nvPr/>
        </p:nvSpPr>
        <p:spPr>
          <a:xfrm>
            <a:off x="3976114" y="264266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HTML</a:t>
            </a:r>
            <a:endParaRPr lang="en-US"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3976114" y="305556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bahasa standar yang digunakan untuk pembuatan halaman web atau world wide web, dengan hypertext dan informasi lain yang akan ditampilkan pada halaman web.</a:t>
            </a:r>
            <a:endParaRPr lang="en-GB" sz="9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1" name="Google Shape;521;p30"/>
          <p:cNvSpPr txBox="1"/>
          <p:nvPr/>
        </p:nvSpPr>
        <p:spPr>
          <a:xfrm>
            <a:off x="5220994" y="266171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XAMPP</a:t>
            </a:r>
            <a:endParaRPr lang="en-US" sz="1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2" name="Google Shape;522;p30"/>
          <p:cNvSpPr txBox="1"/>
          <p:nvPr/>
        </p:nvSpPr>
        <p:spPr>
          <a:xfrm>
            <a:off x="5220994" y="307461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distribusi perangkat lunak yang menyediakan server web Apache, database MySQL (MariaDB), PHP, dan Perl (sebagai executable baris perintah dan modul Apache) </a:t>
            </a:r>
            <a:r>
              <a:rPr lang="en-US" altLang="en-GB" sz="9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dalam satu paket</a:t>
            </a:r>
            <a:endParaRPr lang="en-US" altLang="en-GB" sz="9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6496685" y="2652395"/>
            <a:ext cx="1318895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Visual Studio Code</a:t>
            </a:r>
            <a:endParaRPr lang="en-US" sz="1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496685" y="3065145"/>
            <a:ext cx="1319530" cy="66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sz="9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sebuah teks editor untuk sistem operasi multiplatform </a:t>
            </a:r>
            <a:r>
              <a:rPr lang="en-US" sz="9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dan secara langsung mendukung bahasa pemrograman dengan bantuan plugin yang dapat dipasang via marketplace VS Code.</a:t>
            </a:r>
            <a:endParaRPr lang="en-US" sz="9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7" name="Google Shape;529;p30"/>
          <p:cNvCxnSpPr/>
          <p:nvPr/>
        </p:nvCxnSpPr>
        <p:spPr>
          <a:xfrm>
            <a:off x="2051188" y="1706503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530;p30"/>
          <p:cNvSpPr/>
          <p:nvPr/>
        </p:nvSpPr>
        <p:spPr>
          <a:xfrm flipH="1">
            <a:off x="1318260" y="2251710"/>
            <a:ext cx="1372235" cy="116205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29" name="Google Shape;531;p30"/>
          <p:cNvSpPr/>
          <p:nvPr/>
        </p:nvSpPr>
        <p:spPr>
          <a:xfrm>
            <a:off x="1317625" y="2381250"/>
            <a:ext cx="1372870" cy="127635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36" name="Google Shape;529;p30"/>
          <p:cNvCxnSpPr/>
          <p:nvPr/>
        </p:nvCxnSpPr>
        <p:spPr>
          <a:xfrm>
            <a:off x="5912623" y="1701423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530;p30"/>
          <p:cNvSpPr/>
          <p:nvPr/>
        </p:nvSpPr>
        <p:spPr>
          <a:xfrm flipH="1">
            <a:off x="5179695" y="2246630"/>
            <a:ext cx="1372235" cy="116205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38" name="Google Shape;531;p30"/>
          <p:cNvSpPr/>
          <p:nvPr/>
        </p:nvSpPr>
        <p:spPr>
          <a:xfrm>
            <a:off x="5179060" y="2376170"/>
            <a:ext cx="1372870" cy="127635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2" name="Google Shape;529;p30"/>
          <p:cNvCxnSpPr/>
          <p:nvPr/>
        </p:nvCxnSpPr>
        <p:spPr>
          <a:xfrm>
            <a:off x="7202943" y="1701423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530;p30"/>
          <p:cNvSpPr/>
          <p:nvPr/>
        </p:nvSpPr>
        <p:spPr>
          <a:xfrm flipH="1">
            <a:off x="6470015" y="2246630"/>
            <a:ext cx="1372235" cy="116205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4" name="Google Shape;531;p30"/>
          <p:cNvSpPr/>
          <p:nvPr/>
        </p:nvSpPr>
        <p:spPr>
          <a:xfrm>
            <a:off x="6469380" y="2376170"/>
            <a:ext cx="1372870" cy="127635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5" name="Google Shape;529;p30"/>
          <p:cNvCxnSpPr/>
          <p:nvPr/>
        </p:nvCxnSpPr>
        <p:spPr>
          <a:xfrm>
            <a:off x="3337063" y="170586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530;p30"/>
          <p:cNvSpPr/>
          <p:nvPr/>
        </p:nvSpPr>
        <p:spPr>
          <a:xfrm flipH="1">
            <a:off x="2604135" y="2251075"/>
            <a:ext cx="1372235" cy="116205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7" name="Google Shape;531;p30"/>
          <p:cNvSpPr/>
          <p:nvPr/>
        </p:nvSpPr>
        <p:spPr>
          <a:xfrm>
            <a:off x="2603500" y="2380615"/>
            <a:ext cx="1372870" cy="127635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0" name="Google Shape;529;p30"/>
          <p:cNvCxnSpPr/>
          <p:nvPr/>
        </p:nvCxnSpPr>
        <p:spPr>
          <a:xfrm>
            <a:off x="4622303" y="1706503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30;p30"/>
          <p:cNvSpPr/>
          <p:nvPr/>
        </p:nvSpPr>
        <p:spPr>
          <a:xfrm flipH="1">
            <a:off x="3889375" y="2251710"/>
            <a:ext cx="1372235" cy="116205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2" name="Google Shape;531;p30"/>
          <p:cNvSpPr/>
          <p:nvPr/>
        </p:nvSpPr>
        <p:spPr>
          <a:xfrm>
            <a:off x="3888740" y="2381250"/>
            <a:ext cx="1372870" cy="127635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3" grpId="0"/>
      <p:bldP spid="516" grpId="0"/>
      <p:bldP spid="515" grpId="0"/>
      <p:bldP spid="518" grpId="0"/>
      <p:bldP spid="519" grpId="0"/>
      <p:bldP spid="521" grpId="0"/>
      <p:bldP spid="522" grpId="0"/>
      <p:bldP spid="527" grpId="0"/>
      <p:bldP spid="528" grpId="0"/>
      <p:bldP spid="28" grpId="0" bldLvl="0" animBg="1"/>
      <p:bldP spid="29" grpId="0" bldLvl="0" animBg="1"/>
      <p:bldP spid="46" grpId="0" bldLvl="0" animBg="1"/>
      <p:bldP spid="47" grpId="0" bldLvl="0" animBg="1"/>
      <p:bldP spid="51" grpId="0" bldLvl="0" animBg="1"/>
      <p:bldP spid="52" grpId="0" bldLvl="0" animBg="1"/>
      <p:bldP spid="37" grpId="0" bldLvl="0" animBg="1"/>
      <p:bldP spid="38" grpId="0" bldLvl="0" animBg="1"/>
      <p:bldP spid="43" grpId="0" bldLvl="0" animBg="1"/>
      <p:bldP spid="4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1418590" y="1198245"/>
            <a:ext cx="2400300" cy="50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Fase RUP</a:t>
            </a:r>
            <a:endParaRPr lang="en-GB" sz="1800"/>
          </a:p>
        </p:txBody>
      </p:sp>
      <p:sp>
        <p:nvSpPr>
          <p:cNvPr id="351" name="Google Shape;351;p22"/>
          <p:cNvSpPr txBox="1"/>
          <p:nvPr/>
        </p:nvSpPr>
        <p:spPr>
          <a:xfrm>
            <a:off x="812750" y="172254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Insepsi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812750" y="3287740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Elaborasi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786130" y="3940810"/>
            <a:ext cx="2171700" cy="55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Pada fase ini, masalah analisis domain dibuat dan arsitektur proyek mulai mendapatkan bentuk dasarnya.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355" name="Google Shape;355;p22"/>
          <p:cNvCxnSpPr/>
          <p:nvPr/>
        </p:nvCxnSpPr>
        <p:spPr>
          <a:xfrm flipH="1">
            <a:off x="780745" y="160946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2"/>
          <p:cNvCxnSpPr/>
          <p:nvPr/>
        </p:nvCxnSpPr>
        <p:spPr>
          <a:xfrm flipH="1">
            <a:off x="780842" y="3164113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2"/>
          <p:cNvCxnSpPr/>
          <p:nvPr/>
        </p:nvCxnSpPr>
        <p:spPr>
          <a:xfrm flipH="1">
            <a:off x="780745" y="472759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22"/>
          <p:cNvSpPr/>
          <p:nvPr/>
        </p:nvSpPr>
        <p:spPr>
          <a:xfrm>
            <a:off x="3171573" y="178079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" name="Google Shape;359;p22"/>
          <p:cNvSpPr/>
          <p:nvPr/>
        </p:nvSpPr>
        <p:spPr>
          <a:xfrm rot="-5400000">
            <a:off x="3171573" y="178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0" name="Google Shape;360;p22"/>
          <p:cNvGrpSpPr/>
          <p:nvPr/>
        </p:nvGrpSpPr>
        <p:grpSpPr>
          <a:xfrm>
            <a:off x="3078687" y="2820873"/>
            <a:ext cx="737729" cy="737729"/>
            <a:chOff x="2920647" y="2157958"/>
            <a:chExt cx="827700" cy="827700"/>
          </a:xfrm>
        </p:grpSpPr>
        <p:sp>
          <p:nvSpPr>
            <p:cNvPr id="361" name="Google Shape;361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3" name="Google Shape;363;p22"/>
          <p:cNvSpPr txBox="1"/>
          <p:nvPr/>
        </p:nvSpPr>
        <p:spPr>
          <a:xfrm>
            <a:off x="3199194" y="3002872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64" name="Google Shape;364;p22"/>
          <p:cNvGrpSpPr/>
          <p:nvPr/>
        </p:nvGrpSpPr>
        <p:grpSpPr>
          <a:xfrm rot="-5400000">
            <a:off x="4225338" y="3922944"/>
            <a:ext cx="737729" cy="737729"/>
            <a:chOff x="2920647" y="2157958"/>
            <a:chExt cx="827700" cy="827700"/>
          </a:xfrm>
        </p:grpSpPr>
        <p:sp>
          <p:nvSpPr>
            <p:cNvPr id="365" name="Google Shape;365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7" name="Google Shape;367;p22"/>
          <p:cNvSpPr txBox="1"/>
          <p:nvPr/>
        </p:nvSpPr>
        <p:spPr>
          <a:xfrm>
            <a:off x="4320431" y="409096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3753714" y="2362928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27"/>
          <p:cNvSpPr txBox="1"/>
          <p:nvPr/>
        </p:nvSpPr>
        <p:spPr>
          <a:xfrm>
            <a:off x="812800" y="2345055"/>
            <a:ext cx="2243455" cy="55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Mendefinisikan batasan kegiatan, analisis kebutuhan pengguna, dan perancangan awal perangkat lunak.</a:t>
            </a:r>
            <a:endParaRPr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" name="Google Shape;350;p22"/>
          <p:cNvSpPr txBox="1"/>
          <p:nvPr/>
        </p:nvSpPr>
        <p:spPr>
          <a:xfrm>
            <a:off x="1795145" y="473710"/>
            <a:ext cx="5558790" cy="501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 panose="00000500000000000000"/>
              <a:buNone/>
              <a:defRPr sz="24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Rational Unified Process</a:t>
            </a:r>
            <a:r>
              <a:rPr lang="en-GB"/>
              <a:t> (RUP)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bldLvl="0" animBg="1"/>
      <p:bldP spid="358" grpId="1" animBg="1"/>
      <p:bldP spid="363" grpId="0"/>
      <p:bldP spid="359" grpId="0" bldLvl="0" animBg="1"/>
      <p:bldP spid="367" grpId="0"/>
      <p:bldP spid="351" grpId="0"/>
      <p:bldP spid="353" grpId="0"/>
      <p:bldP spid="354" grpId="0"/>
      <p:bldP spid="399" grpId="0"/>
      <p:bldP spid="3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23"/>
          <p:cNvGraphicFramePr/>
          <p:nvPr/>
        </p:nvGraphicFramePr>
        <p:xfrm>
          <a:off x="1582100" y="1089313"/>
          <a:ext cx="5979800" cy="3675625"/>
        </p:xfrm>
        <a:graphic>
          <a:graphicData uri="http://schemas.openxmlformats.org/drawingml/2006/table">
            <a:tbl>
              <a:tblPr>
                <a:noFill/>
                <a:tableStyleId>{C726DA7F-F45C-4520-A605-4B5BE7A99D38}</a:tableStyleId>
              </a:tblPr>
              <a:tblGrid>
                <a:gridCol w="668925"/>
                <a:gridCol w="1976375"/>
                <a:gridCol w="3334500"/>
              </a:tblGrid>
              <a:tr h="76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DESKRIPSI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 ini mempunyai wewenang untuk memberikan permintaan untuk menyebarkan informasi melalui portal intra RU-III, dan melihat daftar permintaannya.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Administratoristrator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 ini  mempunyai wewenang dalam melihat daftar permintaan dari semua intra RU-III, mengelola, dan menyebarkan informasi.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p23"/>
          <p:cNvSpPr txBox="1"/>
          <p:nvPr>
            <p:ph type="title"/>
          </p:nvPr>
        </p:nvSpPr>
        <p:spPr>
          <a:xfrm>
            <a:off x="2562150" y="326875"/>
            <a:ext cx="4019700" cy="5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Aktor dan Peran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2520900" y="133475"/>
            <a:ext cx="41022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Kebutuhan Fungsional</a:t>
            </a:r>
            <a:endParaRPr lang="en-GB"/>
          </a:p>
        </p:txBody>
      </p:sp>
      <p:graphicFrame>
        <p:nvGraphicFramePr>
          <p:cNvPr id="380" name="Google Shape;380;p24"/>
          <p:cNvGraphicFramePr/>
          <p:nvPr/>
        </p:nvGraphicFramePr>
        <p:xfrm>
          <a:off x="1724763" y="811650"/>
          <a:ext cx="5694475" cy="4010025"/>
        </p:xfrm>
        <a:graphic>
          <a:graphicData uri="http://schemas.openxmlformats.org/drawingml/2006/table">
            <a:tbl>
              <a:tblPr>
                <a:noFill/>
                <a:tableStyleId>{C726DA7F-F45C-4520-A605-4B5BE7A99D38}</a:tableStyleId>
              </a:tblPr>
              <a:tblGrid>
                <a:gridCol w="605800"/>
                <a:gridCol w="1248875"/>
                <a:gridCol w="2590925"/>
                <a:gridCol w="1248875"/>
              </a:tblGrid>
              <a:tr h="656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PROSES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KEBUTUHAN FUNGSIONAL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518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Login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Memasukkan id, email,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password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, fungsi, dan bagian agar dapat  mengakses portal.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 dan 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518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Request Broadcast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Sistem memberi akses untuk melakukan permintaan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 broadcast 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dan melihat daftar permintaan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.</a:t>
                      </a:r>
                      <a:endParaRPr sz="1200" i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4932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3.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Melihat permintaan broadcast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Sistem menampilkan detail permintaan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broadcast 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dan mengelola permintaan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broadcast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 dari intra RU-III.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type="title" idx="2"/>
          </p:nvPr>
        </p:nvSpPr>
        <p:spPr>
          <a:xfrm>
            <a:off x="2407125" y="196850"/>
            <a:ext cx="43470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USE-CASE</a:t>
            </a:r>
            <a:r>
              <a:rPr lang="en-GB" sz="2800"/>
              <a:t>  </a:t>
            </a:r>
            <a:r>
              <a:rPr lang="en-GB" sz="2800">
                <a:solidFill>
                  <a:srgbClr val="000000"/>
                </a:solidFill>
              </a:rPr>
              <a:t>DIAGRAM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386" name="Google Shape;386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88350" y="827125"/>
            <a:ext cx="6298950" cy="4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 idx="2"/>
          </p:nvPr>
        </p:nvSpPr>
        <p:spPr>
          <a:xfrm>
            <a:off x="2762250" y="57150"/>
            <a:ext cx="3820160" cy="672465"/>
          </a:xfrm>
        </p:spPr>
        <p:txBody>
          <a:bodyPr/>
          <a:p>
            <a:pPr algn="ctr"/>
            <a:r>
              <a:rPr lang="en-US" sz="2800"/>
              <a:t>Activity </a:t>
            </a:r>
            <a:r>
              <a:rPr lang="en-US" sz="2800">
                <a:solidFill>
                  <a:schemeClr val="tx1"/>
                </a:solidFill>
              </a:rPr>
              <a:t>Diagram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6" name="Picture 1" descr="diagra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360" y="765175"/>
            <a:ext cx="3637280" cy="43421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59765" y="2073275"/>
            <a:ext cx="1130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>
                <a:solidFill>
                  <a:schemeClr val="bg1"/>
                </a:solidFill>
              </a:rPr>
              <a:t>LOGIN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5" grpId="1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body" idx="1"/>
          </p:nvPr>
        </p:nvSpPr>
        <p:spPr>
          <a:xfrm>
            <a:off x="306705" y="3626485"/>
            <a:ext cx="1733550" cy="523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REGISTER</a:t>
            </a:r>
            <a:endParaRPr lang="en-US" sz="2000"/>
          </a:p>
        </p:txBody>
      </p:sp>
      <p:sp>
        <p:nvSpPr>
          <p:cNvPr id="392" name="Google Shape;392;p26"/>
          <p:cNvSpPr txBox="1"/>
          <p:nvPr>
            <p:ph type="title" idx="2"/>
          </p:nvPr>
        </p:nvSpPr>
        <p:spPr>
          <a:xfrm>
            <a:off x="1290320" y="296545"/>
            <a:ext cx="3349625" cy="511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Activity Diagram</a:t>
            </a:r>
            <a:endParaRPr lang="en-GB" sz="2800"/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675" y="986155"/>
            <a:ext cx="4184650" cy="3924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build="p"/>
      <p:bldP spid="392" grpId="0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3222</Words>
  <Application>WPS Presentation</Application>
  <PresentationFormat/>
  <Paragraphs>171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Montserrat</vt:lpstr>
      <vt:lpstr>Lato</vt:lpstr>
      <vt:lpstr>Lato</vt:lpstr>
      <vt:lpstr>Roboto Lt</vt:lpstr>
      <vt:lpstr>AMGDT</vt:lpstr>
      <vt:lpstr>Roboto</vt:lpstr>
      <vt:lpstr>Microsoft YaHei</vt:lpstr>
      <vt:lpstr>Arial Unicode MS</vt:lpstr>
      <vt:lpstr>Focus</vt:lpstr>
      <vt:lpstr>Request Broadcast Portal Intra RU-III</vt:lpstr>
      <vt:lpstr>RUMUSAN DAN BATASAN MASALAH</vt:lpstr>
      <vt:lpstr>Sumber Daya Penelitian</vt:lpstr>
      <vt:lpstr>Fase RUP</vt:lpstr>
      <vt:lpstr>Aktor dan Peran</vt:lpstr>
      <vt:lpstr>Kebutuhan Fungsional</vt:lpstr>
      <vt:lpstr>USE-CASE  DIAGRAM</vt:lpstr>
      <vt:lpstr>Activity Diagram</vt:lpstr>
      <vt:lpstr>Activity Diagram</vt:lpstr>
      <vt:lpstr>Activity Diagram</vt:lpstr>
      <vt:lpstr>PowerPoint 演示文稿</vt:lpstr>
      <vt:lpstr>ENTITY RELATIONSHIP MODEL</vt:lpstr>
      <vt:lpstr>Fase RUP</vt:lpstr>
      <vt:lpstr>DATA HASIL PENGUJIAN</vt:lpstr>
      <vt:lpstr>FLOWCHART</vt:lpstr>
      <vt:lpstr>DEMO APLIKASI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Request Broadcast Portal Intra RU-III</dc:title>
  <dc:creator/>
  <cp:lastModifiedBy>acer</cp:lastModifiedBy>
  <cp:revision>49</cp:revision>
  <dcterms:created xsi:type="dcterms:W3CDTF">2020-03-15T16:25:00Z</dcterms:created>
  <dcterms:modified xsi:type="dcterms:W3CDTF">2020-03-17T03:30:51Z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</Properties>
</file>